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1" r:id="rId6"/>
    <p:sldId id="279" r:id="rId7"/>
    <p:sldId id="262" r:id="rId8"/>
    <p:sldId id="263" r:id="rId9"/>
    <p:sldId id="266" r:id="rId10"/>
    <p:sldId id="276" r:id="rId11"/>
    <p:sldId id="272" r:id="rId12"/>
    <p:sldId id="278" r:id="rId13"/>
    <p:sldId id="283" r:id="rId14"/>
    <p:sldId id="267" r:id="rId15"/>
    <p:sldId id="269" r:id="rId16"/>
    <p:sldId id="270" r:id="rId17"/>
    <p:sldId id="281" r:id="rId18"/>
    <p:sldId id="277" r:id="rId19"/>
    <p:sldId id="284" r:id="rId20"/>
    <p:sldId id="285" r:id="rId21"/>
    <p:sldId id="280" r:id="rId22"/>
    <p:sldId id="265" r:id="rId23"/>
  </p:sldIdLst>
  <p:sldSz cx="10287000" cy="10287000"/>
  <p:notesSz cx="10287000" cy="10287000"/>
  <p:embeddedFontLst>
    <p:embeddedFont>
      <p:font typeface="Libre Baskerville" panose="020B0600000101010101" charset="0"/>
      <p:regular r:id="rId25"/>
      <p:bold r:id="rId26"/>
      <p: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Source Sans Pro" panose="020B0600000101010101" charset="0"/>
      <p:regular r:id="rId32"/>
      <p:bold r:id="rId33"/>
      <p:italic r:id="rId34"/>
      <p:boldItalic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Nanum Gothic Coding" panose="020B0600000101010101" charset="-127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iGq1DYSbfMtJQs6+MtIvH3UlnG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C5FF"/>
    <a:srgbClr val="F814FD"/>
    <a:srgbClr val="F09AA8"/>
    <a:srgbClr val="E34963"/>
    <a:srgbClr val="AA1A32"/>
    <a:srgbClr val="EF95A4"/>
    <a:srgbClr val="6C5200"/>
    <a:srgbClr val="FFE593"/>
    <a:srgbClr val="DD2342"/>
    <a:srgbClr val="6A94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672" y="2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771525"/>
            <a:ext cx="68583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dd9ba82ed_2_24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1fdd9ba82ed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3521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fdd9ba82ed_0_97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1fdd9ba82ed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1423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dd9ba82ed_2_24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1fdd9ba82ed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0139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fdd9ba82ed_0_97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1fdd9ba82ed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933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fdd9ba82ed_1_25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1fdd9ba82ed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fdd9ba82ed_1_2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fdd9ba82ed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fdd9ba82ed_0_97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옷등록</a:t>
            </a:r>
            <a:endParaRPr lang="en-US" altLang="ko-KR" dirty="0" smtClean="0"/>
          </a:p>
        </p:txBody>
      </p:sp>
      <p:sp>
        <p:nvSpPr>
          <p:cNvPr id="157" name="Google Shape;157;g1fdd9ba82ed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12423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dd9ba82ed_2_24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1fdd9ba82ed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55946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dd9ba82ed_2_24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1fdd9ba82ed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0539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dd9ba82ed_2_24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1fdd9ba82ed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626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fdd9ba82ed_0_68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1fdd9ba82e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35906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fdd9ba82ed_0_53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1fdd9ba82ed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fdd9ba82ed_0_0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1fdd9ba82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fdd9ba82ed_0_97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1fdd9ba82ed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fdd9ba82ed_0_97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1fdd9ba82ed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3542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fdd9ba82ed_0_20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1fdd9ba82e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fdd9ba82ed_1_31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1fdd9ba82ed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4.png"/><Relationship Id="rId21" Type="http://schemas.openxmlformats.org/officeDocument/2006/relationships/image" Target="../media/image47.png"/><Relationship Id="rId7" Type="http://schemas.openxmlformats.org/officeDocument/2006/relationships/image" Target="../media/image26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37.png"/><Relationship Id="rId24" Type="http://schemas.openxmlformats.org/officeDocument/2006/relationships/image" Target="../media/image50.png"/><Relationship Id="rId5" Type="http://schemas.openxmlformats.org/officeDocument/2006/relationships/image" Target="../media/image35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5.png"/><Relationship Id="rId9" Type="http://schemas.openxmlformats.org/officeDocument/2006/relationships/image" Target="../media/image20.png"/><Relationship Id="rId14" Type="http://schemas.openxmlformats.org/officeDocument/2006/relationships/image" Target="../media/image40.png"/><Relationship Id="rId22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jp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5.png"/><Relationship Id="rId21" Type="http://schemas.openxmlformats.org/officeDocument/2006/relationships/image" Target="../media/image49.png"/><Relationship Id="rId7" Type="http://schemas.openxmlformats.org/officeDocument/2006/relationships/image" Target="../media/image20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39.png"/><Relationship Id="rId5" Type="http://schemas.openxmlformats.org/officeDocument/2006/relationships/image" Target="../media/image26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2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8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9.jp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5.png"/><Relationship Id="rId10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5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7DB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2673" y="1071429"/>
            <a:ext cx="9160368" cy="6711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11290" y="904794"/>
            <a:ext cx="4635484" cy="33327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 txBox="1"/>
          <p:nvPr/>
        </p:nvSpPr>
        <p:spPr>
          <a:xfrm>
            <a:off x="1652419" y="758900"/>
            <a:ext cx="6953226" cy="735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ECE7DB"/>
                </a:solidFill>
                <a:latin typeface="Arial"/>
                <a:ea typeface="Arial"/>
                <a:cs typeface="Arial"/>
                <a:sym typeface="Arial"/>
              </a:rPr>
              <a:t>WINTER SEASON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319598" y="38458"/>
            <a:ext cx="9646500" cy="23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00" b="0" i="0" u="none" strike="noStrike" cap="none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106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57143" y="3601023"/>
            <a:ext cx="7371429" cy="552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45392" y="3037069"/>
            <a:ext cx="4635484" cy="33327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1666243" y="1883971"/>
            <a:ext cx="695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3434"/>
                </a:solidFill>
              </a:rPr>
              <a:t>O-Si-Opsso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50;g1fdd9ba82ed_3_9"/>
          <p:cNvSpPr txBox="1"/>
          <p:nvPr/>
        </p:nvSpPr>
        <p:spPr>
          <a:xfrm>
            <a:off x="289516" y="543548"/>
            <a:ext cx="6953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83434"/>
                </a:solidFill>
              </a:rPr>
              <a:t>2. </a:t>
            </a:r>
            <a:r>
              <a:rPr lang="en-US" sz="3200">
                <a:solidFill>
                  <a:srgbClr val="38343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솔루션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" name="Google Shape;251;g1fdd9ba82ed_3_9"/>
          <p:cNvSpPr/>
          <p:nvPr/>
        </p:nvSpPr>
        <p:spPr>
          <a:xfrm>
            <a:off x="189500" y="2926925"/>
            <a:ext cx="4895118" cy="1507576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D9D2E9"/>
              </a:highlight>
            </a:endParaRPr>
          </a:p>
        </p:txBody>
      </p:sp>
      <p:sp>
        <p:nvSpPr>
          <p:cNvPr id="18" name="Google Shape;252;g1fdd9ba82ed_3_9"/>
          <p:cNvSpPr txBox="1"/>
          <p:nvPr/>
        </p:nvSpPr>
        <p:spPr>
          <a:xfrm>
            <a:off x="85936" y="3062993"/>
            <a:ext cx="5102245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Nanum Gothic Coding"/>
              <a:buChar char="★"/>
            </a:pP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내 </a:t>
            </a: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옷장을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등록할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 수 </a:t>
            </a: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있다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.</a:t>
            </a:r>
            <a:endParaRPr sz="2400" dirty="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Nanum Gothic Coding"/>
              <a:buChar char="★"/>
            </a:pP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패션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아이템을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조합하여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코디를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보여줄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 수 </a:t>
            </a: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있다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.</a:t>
            </a:r>
            <a:endParaRPr sz="2400" dirty="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9" name="Google Shape;253;g1fdd9ba82ed_3_9"/>
          <p:cNvSpPr txBox="1"/>
          <p:nvPr/>
        </p:nvSpPr>
        <p:spPr>
          <a:xfrm>
            <a:off x="378700" y="2386099"/>
            <a:ext cx="2336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400" b="1" dirty="0" err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Acloset</a:t>
            </a:r>
            <a:endParaRPr sz="2300" b="1" dirty="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0" name="Google Shape;254;g1fdd9ba82ed_3_9"/>
          <p:cNvSpPr/>
          <p:nvPr/>
        </p:nvSpPr>
        <p:spPr>
          <a:xfrm>
            <a:off x="217900" y="7725925"/>
            <a:ext cx="4264800" cy="22500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55;g1fdd9ba82ed_3_9"/>
          <p:cNvSpPr txBox="1"/>
          <p:nvPr/>
        </p:nvSpPr>
        <p:spPr>
          <a:xfrm>
            <a:off x="189500" y="8000275"/>
            <a:ext cx="4132400" cy="2108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ctr" rtl="0">
              <a:spcBef>
                <a:spcPts val="0"/>
              </a:spcBef>
              <a:spcAft>
                <a:spcPts val="0"/>
              </a:spcAft>
              <a:buSzPts val="2500"/>
              <a:buFont typeface="Nanum Gothic Coding"/>
              <a:buChar char="★"/>
            </a:pPr>
            <a:r>
              <a:rPr lang="en-US" sz="2400" dirty="0" err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OOTD를</a:t>
            </a:r>
            <a:r>
              <a:rPr lang="en-US" sz="2400" dirty="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공유하지만</a:t>
            </a:r>
            <a:r>
              <a:rPr lang="en-US" sz="2400" dirty="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옷장</a:t>
            </a:r>
            <a:r>
              <a:rPr lang="en-US" sz="2400" dirty="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기능이</a:t>
            </a:r>
            <a:r>
              <a:rPr lang="en-US" sz="2400" dirty="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없다</a:t>
            </a:r>
            <a:r>
              <a:rPr lang="en-US" sz="2400" dirty="0" smtClean="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.</a:t>
            </a:r>
          </a:p>
          <a:p>
            <a:pPr marL="457200" lvl="0" indent="-387350" algn="ctr" rtl="0">
              <a:spcBef>
                <a:spcPts val="0"/>
              </a:spcBef>
              <a:spcAft>
                <a:spcPts val="0"/>
              </a:spcAft>
              <a:buSzPts val="2500"/>
              <a:buFont typeface="Nanum Gothic Coding"/>
              <a:buChar char="★"/>
            </a:pPr>
            <a:endParaRPr sz="2400" dirty="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-387350" algn="ctr" rtl="0">
              <a:spcBef>
                <a:spcPts val="0"/>
              </a:spcBef>
              <a:spcAft>
                <a:spcPts val="0"/>
              </a:spcAft>
              <a:buSzPts val="2500"/>
              <a:buFont typeface="Nanum Gothic Coding"/>
              <a:buChar char="★"/>
            </a:pPr>
            <a:r>
              <a:rPr lang="en-US" sz="2400" dirty="0" err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인스타처럼</a:t>
            </a:r>
            <a:r>
              <a:rPr lang="en-US" sz="2400" dirty="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착샷을</a:t>
            </a:r>
            <a:r>
              <a:rPr lang="en-US" sz="2400" dirty="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찍어</a:t>
            </a:r>
            <a:r>
              <a:rPr lang="en-US" sz="2400" dirty="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보여준다</a:t>
            </a:r>
            <a:r>
              <a:rPr lang="en-US" sz="2400" dirty="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.</a:t>
            </a:r>
            <a:endParaRPr sz="2400" dirty="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2" name="Google Shape;256;g1fdd9ba82ed_3_9"/>
          <p:cNvSpPr txBox="1"/>
          <p:nvPr/>
        </p:nvSpPr>
        <p:spPr>
          <a:xfrm>
            <a:off x="350300" y="7371925"/>
            <a:ext cx="2336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 dirty="0" err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iToo</a:t>
            </a:r>
            <a:endParaRPr sz="2300" b="1" dirty="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3" name="Google Shape;257;g1fdd9ba82ed_3_9"/>
          <p:cNvSpPr/>
          <p:nvPr/>
        </p:nvSpPr>
        <p:spPr>
          <a:xfrm>
            <a:off x="189500" y="5367725"/>
            <a:ext cx="4614750" cy="18531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58;g1fdd9ba82ed_3_9"/>
          <p:cNvSpPr txBox="1"/>
          <p:nvPr/>
        </p:nvSpPr>
        <p:spPr>
          <a:xfrm>
            <a:off x="-134379" y="5907296"/>
            <a:ext cx="4938629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ctr" rtl="0">
              <a:spcBef>
                <a:spcPts val="0"/>
              </a:spcBef>
              <a:spcAft>
                <a:spcPts val="0"/>
              </a:spcAft>
              <a:buSzPts val="2500"/>
              <a:buFont typeface="Nanum Gothic Coding"/>
              <a:buChar char="★"/>
            </a:pPr>
            <a:r>
              <a:rPr lang="en-US" sz="2400" dirty="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옷 </a:t>
            </a:r>
            <a:r>
              <a:rPr lang="en-US" sz="2400" dirty="0" err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아이템을</a:t>
            </a:r>
            <a:r>
              <a:rPr lang="en-US" sz="2400" dirty="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조합하여</a:t>
            </a:r>
            <a:r>
              <a:rPr lang="en-US" sz="2400" dirty="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코디를</a:t>
            </a:r>
            <a:r>
              <a:rPr lang="en-US" sz="2400" dirty="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추천해줄</a:t>
            </a:r>
            <a:r>
              <a:rPr lang="en-US" sz="2400" dirty="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수 </a:t>
            </a:r>
            <a:r>
              <a:rPr lang="en-US" sz="2400" dirty="0" err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없다</a:t>
            </a:r>
            <a:r>
              <a:rPr lang="en-US" sz="2400" dirty="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.</a:t>
            </a:r>
            <a:endParaRPr sz="2400" dirty="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5" name="Google Shape;259;g1fdd9ba82ed_3_9"/>
          <p:cNvSpPr txBox="1"/>
          <p:nvPr/>
        </p:nvSpPr>
        <p:spPr>
          <a:xfrm>
            <a:off x="350300" y="4939600"/>
            <a:ext cx="2336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 dirty="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Snap</a:t>
            </a:r>
            <a:endParaRPr sz="2300" b="1" dirty="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6" name="Google Shape;260;g1fdd9ba82ed_3_9"/>
          <p:cNvSpPr/>
          <p:nvPr/>
        </p:nvSpPr>
        <p:spPr>
          <a:xfrm>
            <a:off x="4886491" y="5711350"/>
            <a:ext cx="1188300" cy="921000"/>
          </a:xfrm>
          <a:prstGeom prst="rightArrow">
            <a:avLst>
              <a:gd name="adj1" fmla="val 57617"/>
              <a:gd name="adj2" fmla="val 50000"/>
            </a:avLst>
          </a:prstGeom>
          <a:solidFill>
            <a:srgbClr val="EF5A5A">
              <a:alpha val="73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61;g1fdd9ba82ed_3_9"/>
          <p:cNvSpPr/>
          <p:nvPr/>
        </p:nvSpPr>
        <p:spPr>
          <a:xfrm>
            <a:off x="5932346" y="3709308"/>
            <a:ext cx="4264800" cy="4179300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E7E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62;g1fdd9ba82ed_3_9"/>
          <p:cNvSpPr txBox="1"/>
          <p:nvPr/>
        </p:nvSpPr>
        <p:spPr>
          <a:xfrm>
            <a:off x="6223671" y="5183575"/>
            <a:ext cx="3653049" cy="21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6D9EEB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자신의</a:t>
            </a:r>
            <a:r>
              <a:rPr lang="en-US" sz="2400" b="1" dirty="0">
                <a:solidFill>
                  <a:srgbClr val="6D9EEB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b="1" dirty="0" err="1">
                <a:solidFill>
                  <a:srgbClr val="6D9EEB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옷장을</a:t>
            </a:r>
            <a:r>
              <a:rPr lang="en-US" sz="2400" b="1" dirty="0">
                <a:solidFill>
                  <a:srgbClr val="6D9EEB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b="1" dirty="0" err="1">
                <a:solidFill>
                  <a:srgbClr val="6D9EEB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기반</a:t>
            </a: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으로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다른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유저의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b="1" dirty="0" err="1">
                <a:solidFill>
                  <a:srgbClr val="6D9EEB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스타일링</a:t>
            </a:r>
            <a:r>
              <a:rPr lang="en-US" sz="2400" b="1" dirty="0">
                <a:solidFill>
                  <a:srgbClr val="6D9EEB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b="1" dirty="0" err="1">
                <a:solidFill>
                  <a:srgbClr val="6D9EEB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코치</a:t>
            </a: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를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받을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 수 </a:t>
            </a: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있는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endParaRPr lang="en-US" sz="2400" dirty="0" smtClean="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 smtClean="0">
                <a:latin typeface="Nanum Gothic Coding"/>
                <a:ea typeface="Nanum Gothic Coding"/>
                <a:cs typeface="Nanum Gothic Coding"/>
                <a:sym typeface="Nanum Gothic Coding"/>
              </a:rPr>
              <a:t>스타일</a:t>
            </a:r>
            <a:r>
              <a:rPr lang="en-US" sz="2400" dirty="0" smtClean="0"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sz="2400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커뮤니티</a:t>
            </a:r>
            <a:r>
              <a:rPr lang="en-US" sz="24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 앱!!</a:t>
            </a:r>
            <a:endParaRPr sz="2400" dirty="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9" name="Google Shape;263;g1fdd9ba82ed_3_9"/>
          <p:cNvSpPr txBox="1"/>
          <p:nvPr/>
        </p:nvSpPr>
        <p:spPr>
          <a:xfrm>
            <a:off x="6786950" y="4185600"/>
            <a:ext cx="23361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300" b="1" dirty="0" err="1">
                <a:solidFill>
                  <a:srgbClr val="674EA7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osiopso</a:t>
            </a:r>
            <a:endParaRPr sz="4300" b="1" dirty="0">
              <a:solidFill>
                <a:srgbClr val="674EA7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30" name="Google Shape;264;g1fdd9ba82ed_3_9"/>
          <p:cNvSpPr txBox="1"/>
          <p:nvPr/>
        </p:nvSpPr>
        <p:spPr>
          <a:xfrm>
            <a:off x="289525" y="1311600"/>
            <a:ext cx="2170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Nanum Gothic Coding"/>
                <a:ea typeface="Nanum Gothic Coding"/>
                <a:cs typeface="Nanum Gothic Coding"/>
                <a:sym typeface="Nanum Gothic Coding"/>
              </a:rPr>
              <a:t>차별성</a:t>
            </a:r>
            <a:endParaRPr sz="25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  <p:extLst>
      <p:ext uri="{BB962C8B-B14F-4D97-AF65-F5344CB8AC3E}">
        <p14:creationId xmlns:p14="http://schemas.microsoft.com/office/powerpoint/2010/main" val="261956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g1fdd9ba82ed_0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61" y="3770408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1fdd9ba82ed_0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61" y="4883805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1fdd9ba82ed_0_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2714515" y="9383605"/>
            <a:ext cx="1177155" cy="5011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1fdd9ba82ed_0_97"/>
          <p:cNvSpPr txBox="1"/>
          <p:nvPr/>
        </p:nvSpPr>
        <p:spPr>
          <a:xfrm>
            <a:off x="265387" y="285815"/>
            <a:ext cx="2370279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383434"/>
                </a:solidFill>
              </a:rPr>
              <a:t>2. </a:t>
            </a:r>
            <a:r>
              <a:rPr lang="ko-KR" altLang="en-US" sz="3200" dirty="0" smtClean="0">
                <a:solidFill>
                  <a:srgbClr val="383434"/>
                </a:solidFill>
              </a:rPr>
              <a:t>솔루션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265387" y="947562"/>
            <a:ext cx="4385356" cy="8728219"/>
            <a:chOff x="289516" y="1698170"/>
            <a:chExt cx="4033319" cy="8436847"/>
          </a:xfrm>
        </p:grpSpPr>
        <p:grpSp>
          <p:nvGrpSpPr>
            <p:cNvPr id="3" name="그룹 2"/>
            <p:cNvGrpSpPr/>
            <p:nvPr/>
          </p:nvGrpSpPr>
          <p:grpSpPr>
            <a:xfrm>
              <a:off x="289516" y="1698170"/>
              <a:ext cx="4033319" cy="8436847"/>
              <a:chOff x="289515" y="1115633"/>
              <a:chExt cx="4305633" cy="9006470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9515" y="1115633"/>
                <a:ext cx="4305633" cy="9006470"/>
              </a:xfrm>
              <a:prstGeom prst="rect">
                <a:avLst/>
              </a:prstGeom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77312" y="5853017"/>
                <a:ext cx="649484" cy="844775"/>
              </a:xfrm>
              <a:prstGeom prst="rect">
                <a:avLst/>
              </a:prstGeom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0609" y="5787214"/>
                <a:ext cx="499132" cy="910578"/>
              </a:xfrm>
              <a:prstGeom prst="rect">
                <a:avLst/>
              </a:prstGeom>
            </p:spPr>
          </p:pic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51559" y="5010149"/>
                <a:ext cx="548026" cy="840369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88091" y="5149886"/>
                <a:ext cx="851729" cy="483834"/>
              </a:xfrm>
              <a:prstGeom prst="rect">
                <a:avLst/>
              </a:prstGeom>
            </p:spPr>
          </p:pic>
        </p:grp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6181" y="5324771"/>
              <a:ext cx="715341" cy="74952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7754" y="6208185"/>
              <a:ext cx="693768" cy="58520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6228489"/>
              <a:ext cx="878153" cy="501528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133" y="5343872"/>
              <a:ext cx="673085" cy="789721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908" y="7514568"/>
              <a:ext cx="1730480" cy="1981372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044" y="7485192"/>
              <a:ext cx="1667417" cy="2040124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18" y="8418764"/>
              <a:ext cx="566015" cy="687948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5046" y="7675700"/>
              <a:ext cx="537609" cy="711031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2665" y="8408803"/>
              <a:ext cx="414980" cy="790984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117" y="7752822"/>
              <a:ext cx="763040" cy="474192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8958" y="7677445"/>
              <a:ext cx="729075" cy="649332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4829" y="8088835"/>
              <a:ext cx="758274" cy="884018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550445" y="7655198"/>
              <a:ext cx="275440" cy="671579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446781" y="8340762"/>
              <a:ext cx="519429" cy="722581"/>
            </a:xfrm>
            <a:prstGeom prst="rect">
              <a:avLst/>
            </a:prstGeom>
          </p:spPr>
        </p:pic>
      </p:grpSp>
      <p:sp>
        <p:nvSpPr>
          <p:cNvPr id="39" name="Google Shape;239;g1fdd9ba82ed_0_60"/>
          <p:cNvSpPr txBox="1"/>
          <p:nvPr/>
        </p:nvSpPr>
        <p:spPr>
          <a:xfrm>
            <a:off x="6700397" y="149952"/>
            <a:ext cx="2175753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latin typeface="Source Sans Pro"/>
                <a:ea typeface="Source Sans Pro"/>
                <a:cs typeface="Source Sans Pro"/>
                <a:sym typeface="Source Sans Pro"/>
              </a:rPr>
              <a:t>2-3. </a:t>
            </a:r>
            <a:r>
              <a:rPr lang="en-US" sz="2500" b="1" dirty="0" err="1">
                <a:latin typeface="Source Sans Pro"/>
                <a:ea typeface="Source Sans Pro"/>
                <a:cs typeface="Source Sans Pro"/>
                <a:sym typeface="Source Sans Pro"/>
              </a:rPr>
              <a:t>핵심기능</a:t>
            </a:r>
            <a:endParaRPr sz="2500" b="1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" name="Google Shape;239;g1fdd9ba82ed_0_60"/>
          <p:cNvSpPr txBox="1"/>
          <p:nvPr/>
        </p:nvSpPr>
        <p:spPr>
          <a:xfrm>
            <a:off x="1706084" y="9799597"/>
            <a:ext cx="1622068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dirty="0" smtClean="0">
                <a:latin typeface="Source Sans Pro"/>
                <a:ea typeface="Source Sans Pro"/>
                <a:cs typeface="Source Sans Pro"/>
                <a:sym typeface="Source Sans Pro"/>
              </a:rPr>
              <a:t>옷장 기능</a:t>
            </a:r>
            <a:endParaRPr sz="25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" name="Google Shape;239;g1fdd9ba82ed_0_60"/>
          <p:cNvSpPr txBox="1"/>
          <p:nvPr/>
        </p:nvSpPr>
        <p:spPr>
          <a:xfrm>
            <a:off x="6700397" y="9618529"/>
            <a:ext cx="1622068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dirty="0" smtClean="0">
                <a:latin typeface="Source Sans Pro"/>
                <a:ea typeface="Source Sans Pro"/>
                <a:cs typeface="Source Sans Pro"/>
                <a:sym typeface="Source Sans Pro"/>
              </a:rPr>
              <a:t>훈수 기능</a:t>
            </a:r>
            <a:endParaRPr sz="25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969" y="824618"/>
            <a:ext cx="4093117" cy="86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2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35;g1fdd9ba82ed_2_24"/>
          <p:cNvSpPr txBox="1"/>
          <p:nvPr/>
        </p:nvSpPr>
        <p:spPr>
          <a:xfrm>
            <a:off x="289516" y="543548"/>
            <a:ext cx="6953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83434"/>
                </a:solidFill>
              </a:rPr>
              <a:t>2. </a:t>
            </a:r>
            <a:r>
              <a:rPr lang="en-US" sz="3200">
                <a:solidFill>
                  <a:srgbClr val="38343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솔루션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5" name="Google Shape;236;g1fdd9ba82ed_2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9397" y="1943416"/>
            <a:ext cx="2114675" cy="204763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37;g1fdd9ba82ed_2_24"/>
          <p:cNvSpPr txBox="1"/>
          <p:nvPr/>
        </p:nvSpPr>
        <p:spPr>
          <a:xfrm>
            <a:off x="596950" y="1406175"/>
            <a:ext cx="2114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Nanum Gothic Coding"/>
                <a:ea typeface="Nanum Gothic Coding"/>
                <a:cs typeface="Nanum Gothic Coding"/>
                <a:sym typeface="Nanum Gothic Coding"/>
              </a:rPr>
              <a:t>훈수 등록</a:t>
            </a:r>
            <a:endParaRPr sz="25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9" name="Google Shape;238;g1fdd9ba82ed_2_24"/>
          <p:cNvSpPr/>
          <p:nvPr/>
        </p:nvSpPr>
        <p:spPr>
          <a:xfrm>
            <a:off x="2239521" y="5090829"/>
            <a:ext cx="6775200" cy="419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" name="Google Shape;239;g1fdd9ba82ed_2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6934" y="6585113"/>
            <a:ext cx="1759428" cy="1802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240;g1fdd9ba82ed_2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9826" y="8135253"/>
            <a:ext cx="1186691" cy="1149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241;g1fdd9ba82ed_2_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1014" y="5313021"/>
            <a:ext cx="1313706" cy="127209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242;g1fdd9ba82ed_2_24"/>
          <p:cNvSpPr/>
          <p:nvPr/>
        </p:nvSpPr>
        <p:spPr>
          <a:xfrm>
            <a:off x="6384073" y="3457162"/>
            <a:ext cx="1313700" cy="24543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243;g1fdd9ba82ed_2_24"/>
          <p:cNvSpPr/>
          <p:nvPr/>
        </p:nvSpPr>
        <p:spPr>
          <a:xfrm rot="-600717">
            <a:off x="2952684" y="3571346"/>
            <a:ext cx="1758377" cy="4478323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244;g1fdd9ba82ed_2_24"/>
          <p:cNvSpPr/>
          <p:nvPr/>
        </p:nvSpPr>
        <p:spPr>
          <a:xfrm>
            <a:off x="6384073" y="3081781"/>
            <a:ext cx="2114700" cy="60255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245;g1fdd9ba82ed_2_24"/>
          <p:cNvSpPr txBox="1"/>
          <p:nvPr/>
        </p:nvSpPr>
        <p:spPr>
          <a:xfrm>
            <a:off x="255124" y="3816404"/>
            <a:ext cx="1984397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 smtClean="0">
                <a:latin typeface="Nanum Gothic Coding"/>
                <a:ea typeface="Nanum Gothic Coding"/>
                <a:cs typeface="Nanum Gothic Coding"/>
                <a:sym typeface="Nanum Gothic Coding"/>
              </a:rPr>
              <a:t>DRAG </a:t>
            </a:r>
            <a:r>
              <a:rPr lang="en-US" sz="2500" dirty="0">
                <a:latin typeface="Nanum Gothic Coding"/>
                <a:ea typeface="Nanum Gothic Coding"/>
                <a:cs typeface="Nanum Gothic Coding"/>
                <a:sym typeface="Nanum Gothic Coding"/>
              </a:rPr>
              <a:t>&amp; DROP</a:t>
            </a:r>
            <a:endParaRPr sz="2500" dirty="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  <p:extLst>
      <p:ext uri="{BB962C8B-B14F-4D97-AF65-F5344CB8AC3E}">
        <p14:creationId xmlns:p14="http://schemas.microsoft.com/office/powerpoint/2010/main" val="41444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g1fdd9ba82ed_0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61" y="3770408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1fdd9ba82ed_0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61" y="4883805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1fdd9ba82ed_0_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2714515" y="9383605"/>
            <a:ext cx="1177155" cy="5011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239;g1fdd9ba82ed_0_60"/>
          <p:cNvSpPr txBox="1"/>
          <p:nvPr/>
        </p:nvSpPr>
        <p:spPr>
          <a:xfrm>
            <a:off x="6483299" y="9457322"/>
            <a:ext cx="2395360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altLang="ko-KR" sz="2500" smtClean="0">
                <a:latin typeface="Source Sans Pro"/>
                <a:ea typeface="Source Sans Pro"/>
                <a:cs typeface="Source Sans Pro"/>
                <a:sym typeface="Source Sans Pro"/>
              </a:rPr>
              <a:t>OOTD</a:t>
            </a:r>
            <a:r>
              <a:rPr lang="ko-KR" altLang="en-US" sz="2500" dirty="0" smtClean="0">
                <a:latin typeface="Source Sans Pro"/>
                <a:ea typeface="Source Sans Pro"/>
                <a:cs typeface="Source Sans Pro"/>
                <a:sym typeface="Source Sans Pro"/>
              </a:rPr>
              <a:t>게시물</a:t>
            </a:r>
            <a:endParaRPr sz="25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389" y="1719537"/>
            <a:ext cx="3731182" cy="7879497"/>
          </a:xfrm>
          <a:prstGeom prst="rect">
            <a:avLst/>
          </a:prstGeom>
        </p:spPr>
      </p:pic>
      <p:sp>
        <p:nvSpPr>
          <p:cNvPr id="33" name="Google Shape;239;g1fdd9ba82ed_0_60"/>
          <p:cNvSpPr txBox="1"/>
          <p:nvPr/>
        </p:nvSpPr>
        <p:spPr>
          <a:xfrm>
            <a:off x="480231" y="9609920"/>
            <a:ext cx="3656340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dirty="0" smtClean="0">
                <a:latin typeface="Source Sans Pro"/>
                <a:ea typeface="Source Sans Pro"/>
                <a:cs typeface="Source Sans Pro"/>
                <a:sym typeface="Source Sans Pro"/>
              </a:rPr>
              <a:t>훈수 게시물 등록</a:t>
            </a:r>
            <a:endParaRPr sz="25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1719537"/>
            <a:ext cx="3931959" cy="773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7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dd9ba82ed_1_25"/>
          <p:cNvSpPr txBox="1"/>
          <p:nvPr/>
        </p:nvSpPr>
        <p:spPr>
          <a:xfrm>
            <a:off x="289516" y="543548"/>
            <a:ext cx="6953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83434"/>
                </a:solidFill>
              </a:rPr>
              <a:t>2. </a:t>
            </a:r>
            <a:r>
              <a:rPr lang="en-US" sz="3200">
                <a:solidFill>
                  <a:srgbClr val="38343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솔루션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3" name="Google Shape;233;g1fdd9ba82ed_1_25"/>
          <p:cNvSpPr txBox="1"/>
          <p:nvPr/>
        </p:nvSpPr>
        <p:spPr>
          <a:xfrm>
            <a:off x="289525" y="1341600"/>
            <a:ext cx="7184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Nanum Gothic Coding"/>
                <a:ea typeface="Nanum Gothic Coding"/>
                <a:cs typeface="Nanum Gothic Coding"/>
                <a:sym typeface="Nanum Gothic Coding"/>
              </a:rPr>
              <a:t>2-3. 와이어 프레임+ 유저플로우</a:t>
            </a:r>
            <a:endParaRPr sz="25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61" y="3770408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61" y="4883805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2553800" y="9250271"/>
            <a:ext cx="1177155" cy="5011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5"/>
          <p:cNvSpPr txBox="1"/>
          <p:nvPr/>
        </p:nvSpPr>
        <p:spPr>
          <a:xfrm>
            <a:off x="289516" y="251048"/>
            <a:ext cx="2287429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383434"/>
                </a:solidFill>
              </a:rPr>
              <a:t>3. </a:t>
            </a:r>
            <a:r>
              <a:rPr lang="en-US" sz="3200" dirty="0" err="1">
                <a:solidFill>
                  <a:srgbClr val="383434"/>
                </a:solidFill>
              </a:rPr>
              <a:t>기대효과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7789" y="1010280"/>
            <a:ext cx="4252806" cy="42528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516" y="1010279"/>
            <a:ext cx="4245765" cy="42528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195" y="5602907"/>
            <a:ext cx="4228086" cy="42211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7790" y="5624778"/>
            <a:ext cx="4252806" cy="41773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07717" y="9882740"/>
            <a:ext cx="6279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사진 출처</a:t>
            </a:r>
            <a:r>
              <a:rPr lang="en-US" altLang="ko-KR" dirty="0" smtClean="0"/>
              <a:t>: https</a:t>
            </a:r>
            <a:r>
              <a:rPr lang="en-US" altLang="ko-KR" dirty="0"/>
              <a:t>://www.youtube.com/channel/UC0GZNP_j1q1jQTyylQU1cZw</a:t>
            </a:r>
            <a:endParaRPr lang="ko-KR" altLang="en-US" dirty="0"/>
          </a:p>
        </p:txBody>
      </p:sp>
      <p:sp>
        <p:nvSpPr>
          <p:cNvPr id="11" name="오른쪽 화살표 10"/>
          <p:cNvSpPr/>
          <p:nvPr/>
        </p:nvSpPr>
        <p:spPr>
          <a:xfrm>
            <a:off x="2167238" y="2560320"/>
            <a:ext cx="508000" cy="72136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7563509" y="2559647"/>
            <a:ext cx="508000" cy="72136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196654" y="7212233"/>
            <a:ext cx="508000" cy="72136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7582518" y="7212233"/>
            <a:ext cx="508000" cy="72136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fdd9ba82ed_1_2"/>
          <p:cNvSpPr txBox="1"/>
          <p:nvPr/>
        </p:nvSpPr>
        <p:spPr>
          <a:xfrm>
            <a:off x="3948074" y="4222082"/>
            <a:ext cx="2084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JOUR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AUTOMNAL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MIRIS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g1fdd9ba82ed_1_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6561" y="4075208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1fdd9ba82ed_1_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6561" y="5188605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1fdd9ba82ed_1_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2525313" y="9147871"/>
            <a:ext cx="1177155" cy="50119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1fdd9ba82ed_1_2"/>
          <p:cNvSpPr txBox="1"/>
          <p:nvPr/>
        </p:nvSpPr>
        <p:spPr>
          <a:xfrm>
            <a:off x="289516" y="543548"/>
            <a:ext cx="6953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83434"/>
                </a:solidFill>
              </a:rPr>
              <a:t>4.TEAM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383434"/>
              </a:solidFill>
            </a:endParaRPr>
          </a:p>
        </p:txBody>
      </p:sp>
      <p:pic>
        <p:nvPicPr>
          <p:cNvPr id="269" name="Google Shape;269;g1fdd9ba82ed_1_2"/>
          <p:cNvPicPr preferRelativeResize="0"/>
          <p:nvPr/>
        </p:nvPicPr>
        <p:blipFill rotWithShape="1">
          <a:blip r:embed="rId5">
            <a:alphaModFix/>
          </a:blip>
          <a:srcRect l="21324" t="25339" r="17344"/>
          <a:stretch/>
        </p:blipFill>
        <p:spPr>
          <a:xfrm>
            <a:off x="1400687" y="2895800"/>
            <a:ext cx="7179476" cy="528777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1fdd9ba82ed_1_2"/>
          <p:cNvSpPr txBox="1"/>
          <p:nvPr/>
        </p:nvSpPr>
        <p:spPr>
          <a:xfrm>
            <a:off x="1490151" y="1411125"/>
            <a:ext cx="26664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Nanum Gothic Coding"/>
                <a:ea typeface="Nanum Gothic Coding"/>
                <a:cs typeface="Nanum Gothic Coding"/>
                <a:sym typeface="Nanum Gothic Coding"/>
              </a:rPr>
              <a:t>정민우</a:t>
            </a:r>
            <a:endParaRPr sz="22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highlight>
                  <a:srgbClr val="D9D2E9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Front-End</a:t>
            </a:r>
            <a:endParaRPr sz="2000" b="1">
              <a:solidFill>
                <a:schemeClr val="dk1"/>
              </a:solidFill>
              <a:highlight>
                <a:srgbClr val="D9D2E9"/>
              </a:highlight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 Coding"/>
                <a:ea typeface="Nanum Gothic Coding"/>
                <a:cs typeface="Nanum Gothic Coding"/>
                <a:sym typeface="Nanum Gothic Coding"/>
              </a:rPr>
              <a:t>AI</a:t>
            </a:r>
            <a:endParaRPr sz="20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 Coding"/>
                <a:ea typeface="Nanum Gothic Coding"/>
                <a:cs typeface="Nanum Gothic Coding"/>
                <a:sym typeface="Nanum Gothic Coding"/>
              </a:rPr>
              <a:t>담당:패션 인식 모델</a:t>
            </a:r>
            <a:endParaRPr sz="20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71" name="Google Shape;271;g1fdd9ba82ed_1_2"/>
          <p:cNvSpPr txBox="1"/>
          <p:nvPr/>
        </p:nvSpPr>
        <p:spPr>
          <a:xfrm>
            <a:off x="3795675" y="8279625"/>
            <a:ext cx="27495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Nanum Gothic Coding"/>
                <a:ea typeface="Nanum Gothic Coding"/>
                <a:cs typeface="Nanum Gothic Coding"/>
                <a:sym typeface="Nanum Gothic Coding"/>
              </a:rPr>
              <a:t>고영석</a:t>
            </a:r>
            <a:endParaRPr sz="22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highlight>
                  <a:srgbClr val="D9D2E9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Front-End</a:t>
            </a:r>
            <a:endParaRPr sz="2000" b="1">
              <a:solidFill>
                <a:schemeClr val="dk1"/>
              </a:solidFill>
              <a:highlight>
                <a:srgbClr val="D9D2E9"/>
              </a:highlight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담당:피드,회원관리</a:t>
            </a:r>
            <a:endParaRPr sz="20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72" name="Google Shape;272;g1fdd9ba82ed_1_2"/>
          <p:cNvSpPr txBox="1"/>
          <p:nvPr/>
        </p:nvSpPr>
        <p:spPr>
          <a:xfrm>
            <a:off x="4159775" y="1334925"/>
            <a:ext cx="2269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Nanum Gothic Coding"/>
                <a:ea typeface="Nanum Gothic Coding"/>
                <a:cs typeface="Nanum Gothic Coding"/>
                <a:sym typeface="Nanum Gothic Coding"/>
              </a:rPr>
              <a:t>김건현</a:t>
            </a:r>
            <a:endParaRPr sz="22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highlight>
                  <a:srgbClr val="EA9999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Back-End</a:t>
            </a:r>
            <a:endParaRPr sz="2000" b="1">
              <a:highlight>
                <a:srgbClr val="EA9999"/>
              </a:highlight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 Coding"/>
                <a:ea typeface="Nanum Gothic Coding"/>
                <a:cs typeface="Nanum Gothic Coding"/>
                <a:sym typeface="Nanum Gothic Coding"/>
              </a:rPr>
              <a:t>PM</a:t>
            </a:r>
            <a:endParaRPr sz="20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 Coding"/>
                <a:ea typeface="Nanum Gothic Coding"/>
                <a:cs typeface="Nanum Gothic Coding"/>
                <a:sym typeface="Nanum Gothic Coding"/>
              </a:rPr>
              <a:t>담당:피드,훈수</a:t>
            </a:r>
            <a:endParaRPr sz="20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73" name="Google Shape;273;g1fdd9ba82ed_1_2"/>
          <p:cNvSpPr txBox="1"/>
          <p:nvPr/>
        </p:nvSpPr>
        <p:spPr>
          <a:xfrm>
            <a:off x="1803025" y="8279625"/>
            <a:ext cx="20847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Nanum Gothic Coding"/>
                <a:ea typeface="Nanum Gothic Coding"/>
                <a:cs typeface="Nanum Gothic Coding"/>
                <a:sym typeface="Nanum Gothic Coding"/>
              </a:rPr>
              <a:t>문희주</a:t>
            </a:r>
            <a:endParaRPr sz="22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highlight>
                  <a:srgbClr val="EA9999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Back-End</a:t>
            </a:r>
            <a:endParaRPr sz="2000" b="1">
              <a:solidFill>
                <a:schemeClr val="dk1"/>
              </a:solidFill>
              <a:highlight>
                <a:srgbClr val="EA9999"/>
              </a:highlight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 Coding"/>
                <a:ea typeface="Nanum Gothic Coding"/>
                <a:cs typeface="Nanum Gothic Coding"/>
                <a:sym typeface="Nanum Gothic Coding"/>
              </a:rPr>
              <a:t>담당:옷장</a:t>
            </a:r>
            <a:endParaRPr sz="20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74" name="Google Shape;274;g1fdd9ba82ed_1_2"/>
          <p:cNvSpPr txBox="1"/>
          <p:nvPr/>
        </p:nvSpPr>
        <p:spPr>
          <a:xfrm>
            <a:off x="6417900" y="1334925"/>
            <a:ext cx="22698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Nanum Gothic Coding"/>
                <a:ea typeface="Nanum Gothic Coding"/>
                <a:cs typeface="Nanum Gothic Coding"/>
                <a:sym typeface="Nanum Gothic Coding"/>
              </a:rPr>
              <a:t>이원석</a:t>
            </a:r>
            <a:endParaRPr sz="22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highlight>
                  <a:srgbClr val="EA9999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Back-End</a:t>
            </a:r>
            <a:endParaRPr sz="2000" b="1">
              <a:solidFill>
                <a:schemeClr val="dk1"/>
              </a:solidFill>
              <a:highlight>
                <a:srgbClr val="EA9999"/>
              </a:highlight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 Coding"/>
                <a:ea typeface="Nanum Gothic Coding"/>
                <a:cs typeface="Nanum Gothic Coding"/>
                <a:sym typeface="Nanum Gothic Coding"/>
              </a:rPr>
              <a:t>담당:회원관리</a:t>
            </a:r>
            <a:endParaRPr sz="20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75" name="Google Shape;275;g1fdd9ba82ed_1_2"/>
          <p:cNvSpPr txBox="1"/>
          <p:nvPr/>
        </p:nvSpPr>
        <p:spPr>
          <a:xfrm>
            <a:off x="6571325" y="8279625"/>
            <a:ext cx="22698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Nanum Gothic Coding"/>
                <a:ea typeface="Nanum Gothic Coding"/>
                <a:cs typeface="Nanum Gothic Coding"/>
                <a:sym typeface="Nanum Gothic Coding"/>
              </a:rPr>
              <a:t>최유경</a:t>
            </a:r>
            <a:endParaRPr sz="22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highlight>
                  <a:srgbClr val="D9D2E9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Front-End</a:t>
            </a:r>
            <a:endParaRPr sz="2000" b="1">
              <a:solidFill>
                <a:schemeClr val="dk1"/>
              </a:solidFill>
              <a:highlight>
                <a:srgbClr val="D9D2E9"/>
              </a:highlight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Nanum Gothic Coding"/>
                <a:ea typeface="Nanum Gothic Coding"/>
                <a:cs typeface="Nanum Gothic Coding"/>
                <a:sym typeface="Nanum Gothic Coding"/>
              </a:rPr>
              <a:t>담당:옷장,훈수</a:t>
            </a:r>
            <a:endParaRPr sz="20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g1fdd9ba82ed_0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61" y="3728844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1fdd9ba82ed_0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61" y="4842241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1fdd9ba82ed_0_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2714515" y="9342041"/>
            <a:ext cx="1177155" cy="5011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1fdd9ba82ed_0_97"/>
          <p:cNvSpPr txBox="1"/>
          <p:nvPr/>
        </p:nvSpPr>
        <p:spPr>
          <a:xfrm>
            <a:off x="0" y="116152"/>
            <a:ext cx="69531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383434"/>
                </a:solidFill>
                <a:ea typeface="Calibri"/>
              </a:rPr>
              <a:t>5. </a:t>
            </a:r>
            <a:r>
              <a:rPr lang="ko-KR" altLang="en-US" sz="3200" dirty="0" smtClean="0">
                <a:solidFill>
                  <a:srgbClr val="383434"/>
                </a:solidFill>
                <a:ea typeface="Calibri"/>
              </a:rPr>
              <a:t>시연 및 마무리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167263" y="1179430"/>
            <a:ext cx="3969887" cy="8776248"/>
            <a:chOff x="3167263" y="1179430"/>
            <a:chExt cx="3969887" cy="8776248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7263" y="1179430"/>
              <a:ext cx="3969887" cy="7975782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020093" y="9247792"/>
              <a:ext cx="22642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 err="1" smtClean="0"/>
                <a:t>옷등록</a:t>
              </a:r>
              <a:endParaRPr lang="ko-KR" altLang="en-US" sz="4000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719454" y="3143115"/>
            <a:ext cx="2761274" cy="826231"/>
            <a:chOff x="6719454" y="3143115"/>
            <a:chExt cx="2761274" cy="826231"/>
          </a:xfrm>
        </p:grpSpPr>
        <p:sp>
          <p:nvSpPr>
            <p:cNvPr id="7" name="오른쪽 화살표 6"/>
            <p:cNvSpPr/>
            <p:nvPr/>
          </p:nvSpPr>
          <p:spPr>
            <a:xfrm rot="10800000">
              <a:off x="6719454" y="3143115"/>
              <a:ext cx="2761274" cy="3602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7189882" y="3538459"/>
              <a:ext cx="223811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200" dirty="0"/>
                <a:t>쇼핑몰에서 찾기</a:t>
              </a:r>
              <a:endParaRPr lang="ko-KR" altLang="en-US" sz="2200" dirty="0"/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7264" y="1179430"/>
            <a:ext cx="4022618" cy="797578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9496" y="1116259"/>
            <a:ext cx="4113120" cy="8038952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3258237" y="8178466"/>
            <a:ext cx="3916680" cy="651164"/>
          </a:xfrm>
          <a:prstGeom prst="rect">
            <a:avLst/>
          </a:prstGeom>
          <a:noFill/>
          <a:ln w="76200">
            <a:solidFill>
              <a:srgbClr val="0DC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64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19;g1fdd9ba82ed_3_42"/>
          <p:cNvSpPr txBox="1"/>
          <p:nvPr/>
        </p:nvSpPr>
        <p:spPr>
          <a:xfrm>
            <a:off x="289516" y="543548"/>
            <a:ext cx="6953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383434"/>
                </a:solidFill>
              </a:rPr>
              <a:t>5</a:t>
            </a:r>
            <a:r>
              <a:rPr lang="en-US" sz="3200" dirty="0" smtClean="0">
                <a:solidFill>
                  <a:srgbClr val="383434"/>
                </a:solidFill>
              </a:rPr>
              <a:t>. </a:t>
            </a:r>
            <a:r>
              <a:rPr lang="ko-KR" altLang="en-US" sz="3200" dirty="0" smtClean="0">
                <a:solidFill>
                  <a:srgbClr val="38343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시연 및 마무리</a:t>
            </a:r>
            <a:endParaRPr sz="18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7" name="Google Shape;220;g1fdd9ba82ed_3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4929" y="2042160"/>
            <a:ext cx="3170565" cy="2697915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8" name="Google Shape;221;g1fdd9ba82ed_3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300" y="3567410"/>
            <a:ext cx="1242714" cy="1318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222;g1fdd9ba82ed_3_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3300" y="2292658"/>
            <a:ext cx="1106333" cy="117339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23;g1fdd9ba82ed_3_42"/>
          <p:cNvSpPr/>
          <p:nvPr/>
        </p:nvSpPr>
        <p:spPr>
          <a:xfrm>
            <a:off x="2442389" y="3067806"/>
            <a:ext cx="936000" cy="6924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351C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24;g1fdd9ba82ed_3_42"/>
          <p:cNvSpPr/>
          <p:nvPr/>
        </p:nvSpPr>
        <p:spPr>
          <a:xfrm>
            <a:off x="6796830" y="3221210"/>
            <a:ext cx="936000" cy="6924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351C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" name="Google Shape;225;g1fdd9ba82ed_3_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13489" y="2675320"/>
            <a:ext cx="1579060" cy="1784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26;g1fdd9ba82ed_3_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44947" y="6111715"/>
            <a:ext cx="2560548" cy="289316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27;g1fdd9ba82ed_3_42"/>
          <p:cNvSpPr/>
          <p:nvPr/>
        </p:nvSpPr>
        <p:spPr>
          <a:xfrm>
            <a:off x="2193724" y="7212064"/>
            <a:ext cx="936000" cy="6924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351C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28;g1fdd9ba82ed_3_42"/>
          <p:cNvSpPr txBox="1"/>
          <p:nvPr/>
        </p:nvSpPr>
        <p:spPr>
          <a:xfrm>
            <a:off x="289525" y="1311600"/>
            <a:ext cx="2170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옷장 등록</a:t>
            </a:r>
            <a:endParaRPr sz="25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6" name="Google Shape;229;g1fdd9ba82ed_3_42"/>
          <p:cNvSpPr txBox="1"/>
          <p:nvPr/>
        </p:nvSpPr>
        <p:spPr>
          <a:xfrm>
            <a:off x="3662425" y="5065000"/>
            <a:ext cx="2170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E7CC3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AI 배경 제거</a:t>
            </a:r>
            <a:endParaRPr sz="2500" b="1">
              <a:solidFill>
                <a:srgbClr val="8E7CC3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7" name="Google Shape;230;g1fdd9ba82ed_3_42"/>
          <p:cNvSpPr txBox="1"/>
          <p:nvPr/>
        </p:nvSpPr>
        <p:spPr>
          <a:xfrm>
            <a:off x="4729225" y="9179800"/>
            <a:ext cx="1578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EF5A5A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옷 등록</a:t>
            </a:r>
            <a:endParaRPr sz="2500" b="1">
              <a:solidFill>
                <a:srgbClr val="EF5A5A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  <p:extLst>
      <p:ext uri="{BB962C8B-B14F-4D97-AF65-F5344CB8AC3E}">
        <p14:creationId xmlns:p14="http://schemas.microsoft.com/office/powerpoint/2010/main" val="389832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63;g1fdd9ba82ed_0_97"/>
          <p:cNvSpPr txBox="1"/>
          <p:nvPr/>
        </p:nvSpPr>
        <p:spPr>
          <a:xfrm>
            <a:off x="0" y="116152"/>
            <a:ext cx="69531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383434"/>
                </a:solidFill>
                <a:ea typeface="Calibri"/>
              </a:rPr>
              <a:t>5. </a:t>
            </a:r>
            <a:r>
              <a:rPr lang="ko-KR" altLang="en-US" sz="3200" dirty="0" smtClean="0">
                <a:solidFill>
                  <a:srgbClr val="383434"/>
                </a:solidFill>
                <a:ea typeface="Calibri"/>
              </a:rPr>
              <a:t>시연 및 마무리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743370" y="700887"/>
            <a:ext cx="5139865" cy="9586113"/>
            <a:chOff x="2743370" y="700887"/>
            <a:chExt cx="5139865" cy="9586113"/>
          </a:xfrm>
        </p:grpSpPr>
        <p:grpSp>
          <p:nvGrpSpPr>
            <p:cNvPr id="15" name="그룹 14"/>
            <p:cNvGrpSpPr/>
            <p:nvPr/>
          </p:nvGrpSpPr>
          <p:grpSpPr>
            <a:xfrm>
              <a:off x="2743370" y="700887"/>
              <a:ext cx="5139865" cy="9586113"/>
              <a:chOff x="289516" y="1698170"/>
              <a:chExt cx="4033319" cy="8436847"/>
            </a:xfrm>
          </p:grpSpPr>
          <p:grpSp>
            <p:nvGrpSpPr>
              <p:cNvPr id="28" name="그룹 27"/>
              <p:cNvGrpSpPr/>
              <p:nvPr/>
            </p:nvGrpSpPr>
            <p:grpSpPr>
              <a:xfrm>
                <a:off x="289516" y="1698170"/>
                <a:ext cx="4033319" cy="8436847"/>
                <a:chOff x="289515" y="1115633"/>
                <a:chExt cx="4305633" cy="9006470"/>
              </a:xfrm>
            </p:grpSpPr>
            <p:pic>
              <p:nvPicPr>
                <p:cNvPr id="43" name="그림 42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9515" y="1115633"/>
                  <a:ext cx="4305633" cy="9006470"/>
                </a:xfrm>
                <a:prstGeom prst="rect">
                  <a:avLst/>
                </a:prstGeom>
              </p:spPr>
            </p:pic>
            <p:pic>
              <p:nvPicPr>
                <p:cNvPr id="44" name="그림 43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77312" y="5853017"/>
                  <a:ext cx="649484" cy="844775"/>
                </a:xfrm>
                <a:prstGeom prst="rect">
                  <a:avLst/>
                </a:prstGeom>
              </p:spPr>
            </p:pic>
            <p:pic>
              <p:nvPicPr>
                <p:cNvPr id="45" name="그림 44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70609" y="5787214"/>
                  <a:ext cx="499132" cy="910578"/>
                </a:xfrm>
                <a:prstGeom prst="rect">
                  <a:avLst/>
                </a:prstGeom>
              </p:spPr>
            </p:pic>
            <p:pic>
              <p:nvPicPr>
                <p:cNvPr id="46" name="그림 45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51559" y="5010149"/>
                  <a:ext cx="548026" cy="840369"/>
                </a:xfrm>
                <a:prstGeom prst="rect">
                  <a:avLst/>
                </a:prstGeom>
              </p:spPr>
            </p:pic>
            <p:pic>
              <p:nvPicPr>
                <p:cNvPr id="47" name="그림 46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88091" y="5149886"/>
                  <a:ext cx="851729" cy="483834"/>
                </a:xfrm>
                <a:prstGeom prst="rect">
                  <a:avLst/>
                </a:prstGeom>
              </p:spPr>
            </p:pic>
          </p:grpSp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6181" y="5324771"/>
                <a:ext cx="715341" cy="749521"/>
              </a:xfrm>
              <a:prstGeom prst="rect">
                <a:avLst/>
              </a:prstGeom>
            </p:spPr>
          </p:pic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7754" y="6208185"/>
                <a:ext cx="693768" cy="585202"/>
              </a:xfrm>
              <a:prstGeom prst="rect">
                <a:avLst/>
              </a:prstGeom>
            </p:spPr>
          </p:pic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" y="6228489"/>
                <a:ext cx="878153" cy="501528"/>
              </a:xfrm>
              <a:prstGeom prst="rect">
                <a:avLst/>
              </a:prstGeom>
            </p:spPr>
          </p:pic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2133" y="5343872"/>
                <a:ext cx="673085" cy="789721"/>
              </a:xfrm>
              <a:prstGeom prst="rect">
                <a:avLst/>
              </a:prstGeom>
            </p:spPr>
          </p:pic>
          <p:pic>
            <p:nvPicPr>
              <p:cNvPr id="33" name="그림 32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6908" y="7514568"/>
                <a:ext cx="1730480" cy="1981372"/>
              </a:xfrm>
              <a:prstGeom prst="rect">
                <a:avLst/>
              </a:prstGeom>
            </p:spPr>
          </p:pic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4044" y="7485192"/>
                <a:ext cx="1667417" cy="2040124"/>
              </a:xfrm>
              <a:prstGeom prst="rect">
                <a:avLst/>
              </a:prstGeom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18" y="8418764"/>
                <a:ext cx="566015" cy="687948"/>
              </a:xfrm>
              <a:prstGeom prst="rect">
                <a:avLst/>
              </a:prstGeom>
            </p:spPr>
          </p:pic>
          <p:pic>
            <p:nvPicPr>
              <p:cNvPr id="36" name="그림 35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5046" y="7675700"/>
                <a:ext cx="537609" cy="711031"/>
              </a:xfrm>
              <a:prstGeom prst="rect">
                <a:avLst/>
              </a:prstGeom>
            </p:spPr>
          </p:pic>
          <p:pic>
            <p:nvPicPr>
              <p:cNvPr id="37" name="그림 36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2665" y="8408803"/>
                <a:ext cx="414980" cy="790984"/>
              </a:xfrm>
              <a:prstGeom prst="rect">
                <a:avLst/>
              </a:prstGeom>
            </p:spPr>
          </p:pic>
          <p:pic>
            <p:nvPicPr>
              <p:cNvPr id="38" name="그림 37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2117" y="7752822"/>
                <a:ext cx="763040" cy="474192"/>
              </a:xfrm>
              <a:prstGeom prst="rect">
                <a:avLst/>
              </a:prstGeom>
            </p:spPr>
          </p:pic>
          <p:pic>
            <p:nvPicPr>
              <p:cNvPr id="39" name="그림 38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8958" y="7677445"/>
                <a:ext cx="729075" cy="649332"/>
              </a:xfrm>
              <a:prstGeom prst="rect">
                <a:avLst/>
              </a:prstGeom>
            </p:spPr>
          </p:pic>
          <p:pic>
            <p:nvPicPr>
              <p:cNvPr id="40" name="그림 39"/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24829" y="8088835"/>
                <a:ext cx="758274" cy="884018"/>
              </a:xfrm>
              <a:prstGeom prst="rect">
                <a:avLst/>
              </a:prstGeom>
            </p:spPr>
          </p:pic>
          <p:pic>
            <p:nvPicPr>
              <p:cNvPr id="41" name="그림 40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550445" y="7655198"/>
                <a:ext cx="275440" cy="671579"/>
              </a:xfrm>
              <a:prstGeom prst="rect">
                <a:avLst/>
              </a:prstGeom>
            </p:spPr>
          </p:pic>
          <p:pic>
            <p:nvPicPr>
              <p:cNvPr id="42" name="그림 41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46781" y="8340762"/>
                <a:ext cx="519429" cy="722581"/>
              </a:xfrm>
              <a:prstGeom prst="rect">
                <a:avLst/>
              </a:prstGeom>
            </p:spPr>
          </p:pic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769309" y="5673124"/>
              <a:ext cx="993582" cy="962853"/>
            </a:xfrm>
            <a:prstGeom prst="rect">
              <a:avLst/>
            </a:prstGeom>
          </p:spPr>
        </p:pic>
      </p:grpSp>
      <p:grpSp>
        <p:nvGrpSpPr>
          <p:cNvPr id="7" name="그룹 6"/>
          <p:cNvGrpSpPr/>
          <p:nvPr/>
        </p:nvGrpSpPr>
        <p:grpSpPr>
          <a:xfrm>
            <a:off x="5725859" y="5680366"/>
            <a:ext cx="4363021" cy="1568802"/>
            <a:chOff x="5725859" y="5680366"/>
            <a:chExt cx="4363021" cy="1568802"/>
          </a:xfrm>
        </p:grpSpPr>
        <p:sp>
          <p:nvSpPr>
            <p:cNvPr id="48" name="직사각형 47"/>
            <p:cNvSpPr/>
            <p:nvPr/>
          </p:nvSpPr>
          <p:spPr>
            <a:xfrm>
              <a:off x="5725859" y="5680366"/>
              <a:ext cx="1061238" cy="940153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왼쪽 화살표 4"/>
            <p:cNvSpPr/>
            <p:nvPr/>
          </p:nvSpPr>
          <p:spPr>
            <a:xfrm>
              <a:off x="6898939" y="5974080"/>
              <a:ext cx="3189941" cy="320040"/>
            </a:xfrm>
            <a:prstGeom prst="leftArrow">
              <a:avLst/>
            </a:prstGeom>
            <a:solidFill>
              <a:srgbClr val="0DC5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05976" y="6418171"/>
              <a:ext cx="21183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/>
                <a:t>내 옷장에 등록 완료</a:t>
              </a:r>
              <a:endParaRPr lang="ko-KR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4353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7DB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8848" y="1787517"/>
            <a:ext cx="9160368" cy="6711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11290" y="904794"/>
            <a:ext cx="4635484" cy="33327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 txBox="1"/>
          <p:nvPr/>
        </p:nvSpPr>
        <p:spPr>
          <a:xfrm>
            <a:off x="2999044" y="1430425"/>
            <a:ext cx="695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ECE7DB"/>
                </a:solidFill>
                <a:latin typeface="Arial"/>
                <a:ea typeface="Arial"/>
                <a:cs typeface="Arial"/>
                <a:sym typeface="Arial"/>
              </a:rPr>
              <a:t>WINTER SEASON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439898" y="1060965"/>
            <a:ext cx="96465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 b="0" i="0" u="none" strike="noStrike" cap="none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45392" y="3037069"/>
            <a:ext cx="4635484" cy="33327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/>
        </p:nvSpPr>
        <p:spPr>
          <a:xfrm>
            <a:off x="1399754" y="2919530"/>
            <a:ext cx="695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1.기획배경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1399804" y="3853556"/>
            <a:ext cx="695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2.솔루션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1399804" y="4781041"/>
            <a:ext cx="695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3.기대효과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1399742" y="5656594"/>
            <a:ext cx="695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4.TEAM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1399742" y="6532150"/>
            <a:ext cx="695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5.마무리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63;g1fdd9ba82ed_0_97"/>
          <p:cNvSpPr txBox="1"/>
          <p:nvPr/>
        </p:nvSpPr>
        <p:spPr>
          <a:xfrm>
            <a:off x="0" y="116152"/>
            <a:ext cx="69531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383434"/>
                </a:solidFill>
                <a:ea typeface="Calibri"/>
              </a:rPr>
              <a:t>5. </a:t>
            </a:r>
            <a:r>
              <a:rPr lang="ko-KR" altLang="en-US" sz="3200" dirty="0" smtClean="0">
                <a:solidFill>
                  <a:srgbClr val="383434"/>
                </a:solidFill>
                <a:ea typeface="Calibri"/>
              </a:rPr>
              <a:t>시연 및 마무리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3"/>
          <a:srcRect l="1264" t="1367" r="483" b="418"/>
          <a:stretch/>
        </p:blipFill>
        <p:spPr>
          <a:xfrm>
            <a:off x="3068536" y="700887"/>
            <a:ext cx="4307624" cy="963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7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1981200" y="8409709"/>
            <a:ext cx="665018" cy="65116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Google Shape;220;g1fdd9ba82ed_3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173" y="3149015"/>
            <a:ext cx="4356212" cy="354263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788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fdd9ba82ed_0_53"/>
          <p:cNvSpPr txBox="1"/>
          <p:nvPr/>
        </p:nvSpPr>
        <p:spPr>
          <a:xfrm>
            <a:off x="289516" y="543548"/>
            <a:ext cx="6953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83434"/>
                </a:solidFill>
              </a:rPr>
              <a:t>2. </a:t>
            </a:r>
            <a:r>
              <a:rPr lang="en-US" sz="3200">
                <a:solidFill>
                  <a:srgbClr val="38343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솔루션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9" name="Google Shape;219;g1fdd9ba82ed_0_53"/>
          <p:cNvSpPr txBox="1"/>
          <p:nvPr/>
        </p:nvSpPr>
        <p:spPr>
          <a:xfrm>
            <a:off x="137125" y="1341600"/>
            <a:ext cx="39714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Nanum Gothic Coding"/>
                <a:ea typeface="Nanum Gothic Coding"/>
                <a:cs typeface="Nanum Gothic Coding"/>
                <a:sym typeface="Nanum Gothic Coding"/>
              </a:rPr>
              <a:t> 2-1. Tech 아키텍쳐</a:t>
            </a:r>
            <a:endParaRPr sz="25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220" name="Google Shape;220;g1fdd9ba82ed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11025"/>
            <a:ext cx="9982199" cy="725152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1fdd9ba82ed_0_53"/>
          <p:cNvSpPr txBox="1"/>
          <p:nvPr/>
        </p:nvSpPr>
        <p:spPr>
          <a:xfrm>
            <a:off x="3190425" y="728350"/>
            <a:ext cx="470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구현가능성 / 옷을 편리하게 등록 / UI, UX 신경써서 /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/>
          <p:nvPr/>
        </p:nvSpPr>
        <p:spPr>
          <a:xfrm>
            <a:off x="4100474" y="5017138"/>
            <a:ext cx="2084767" cy="1302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JOUR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AUTOMNAL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MIRIS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61" y="3770408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61" y="4883805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2714515" y="9383605"/>
            <a:ext cx="1177155" cy="5011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"/>
          <p:cNvSpPr txBox="1"/>
          <p:nvPr/>
        </p:nvSpPr>
        <p:spPr>
          <a:xfrm>
            <a:off x="330519" y="379625"/>
            <a:ext cx="2337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1.기획배경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7025" y="5883500"/>
            <a:ext cx="6456540" cy="4306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7075" y="1142675"/>
            <a:ext cx="6848450" cy="456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12550" y="1382925"/>
            <a:ext cx="1799300" cy="3634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g1fdd9ba82ed_0_0"/>
          <p:cNvGrpSpPr/>
          <p:nvPr/>
        </p:nvGrpSpPr>
        <p:grpSpPr>
          <a:xfrm>
            <a:off x="1807650" y="2251249"/>
            <a:ext cx="6671688" cy="6662337"/>
            <a:chOff x="1807013" y="2157749"/>
            <a:chExt cx="6671688" cy="6662337"/>
          </a:xfrm>
        </p:grpSpPr>
        <p:pic>
          <p:nvPicPr>
            <p:cNvPr id="122" name="Google Shape;122;g1fdd9ba82ed_0_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07013" y="2157749"/>
              <a:ext cx="2178701" cy="217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g1fdd9ba82ed_0_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051169" y="2157749"/>
              <a:ext cx="2178701" cy="217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g1fdd9ba82ed_0_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300000" y="2157749"/>
              <a:ext cx="2178701" cy="217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g1fdd9ba82ed_0_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807013" y="4399567"/>
              <a:ext cx="2178701" cy="217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g1fdd9ba82ed_0_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300000" y="4399567"/>
              <a:ext cx="2178701" cy="217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g1fdd9ba82ed_0_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807013" y="6641385"/>
              <a:ext cx="2178701" cy="217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g1fdd9ba82ed_0_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051169" y="6641385"/>
              <a:ext cx="2178701" cy="217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g1fdd9ba82ed_0_0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6300000" y="6641385"/>
              <a:ext cx="2178701" cy="217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g1fdd9ba82ed_0_0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055844" y="4404242"/>
              <a:ext cx="2169351" cy="21693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1" name="Google Shape;131;g1fdd9ba82ed_0_0"/>
          <p:cNvSpPr txBox="1"/>
          <p:nvPr/>
        </p:nvSpPr>
        <p:spPr>
          <a:xfrm>
            <a:off x="9633324" y="5734363"/>
            <a:ext cx="2084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JOUR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AUTOMNAL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MIRIS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g1fdd9ba82ed_0_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838961" y="3770408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1fdd9ba82ed_0_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838961" y="4883805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1fdd9ba82ed_0_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5400000">
            <a:off x="2714515" y="9383605"/>
            <a:ext cx="1177155" cy="5011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fdd9ba82ed_0_0"/>
          <p:cNvSpPr txBox="1"/>
          <p:nvPr/>
        </p:nvSpPr>
        <p:spPr>
          <a:xfrm>
            <a:off x="289516" y="543548"/>
            <a:ext cx="6953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1.기획배경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156" y="4493067"/>
            <a:ext cx="2194360" cy="21646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17" y="1954786"/>
            <a:ext cx="9337858" cy="6225238"/>
          </a:xfrm>
          <a:prstGeom prst="rect">
            <a:avLst/>
          </a:prstGeom>
        </p:spPr>
      </p:pic>
      <p:pic>
        <p:nvPicPr>
          <p:cNvPr id="160" name="Google Shape;160;g1fdd9ba82ed_0_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38961" y="3770408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1fdd9ba82ed_0_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38961" y="4883805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1fdd9ba82ed_0_9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2714515" y="9383605"/>
            <a:ext cx="1177155" cy="5011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1fdd9ba82ed_0_97"/>
          <p:cNvSpPr txBox="1"/>
          <p:nvPr/>
        </p:nvSpPr>
        <p:spPr>
          <a:xfrm>
            <a:off x="289516" y="543548"/>
            <a:ext cx="6953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1.기획배경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029" y="8025739"/>
            <a:ext cx="3630852" cy="19715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527" y="4719570"/>
            <a:ext cx="2883842" cy="17231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070" y="921221"/>
            <a:ext cx="2146674" cy="29769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456" y="4201437"/>
            <a:ext cx="3068618" cy="27001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362" y="605539"/>
            <a:ext cx="1594057" cy="35958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804" y="6657764"/>
            <a:ext cx="2584771" cy="32658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3" y="4967486"/>
            <a:ext cx="2388075" cy="4356623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24" y="1174753"/>
            <a:ext cx="2299814" cy="34231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4.44444E-6 L 4.44444E-6 0.00015 C 0.00308 0.00354 0.00648 0.00694 0.00941 0.01064 C 0.02222 0.02731 0.00231 0.00617 0.02006 0.02546 C 0.03163 0.03796 0.02484 0.02978 0.03904 0.04166 C 0.04413 0.04598 0.04861 0.05092 0.05385 0.05509 C 0.07299 0.07098 0.09228 0.08672 0.11172 0.10231 C 0.14583 0.12932 0.14274 0.125 0.18441 0.15339 C 0.18441 0.15354 0.22222 0.18024 0.22222 0.1804 C 0.22716 0.18395 0.23179 0.1878 0.23703 0.19104 C 0.24197 0.19429 0.24691 0.19722 0.25185 0.20046 C 0.25509 0.20262 0.25817 0.20493 0.26126 0.20725 C 0.26635 0.21111 0.27083 0.21589 0.27608 0.21944 C 0.27746 0.22021 0.27901 0.22098 0.28009 0.22206 C 0.28209 0.22407 0.28348 0.22669 0.28549 0.22885 C 0.28657 0.22993 0.28827 0.23055 0.2895 0.23148 C 0.29135 0.23271 0.29321 0.2341 0.2949 0.23549 C 0.3003 0.23996 0.3054 0.2449 0.31111 0.24892 C 0.35385 0.27947 0.28441 0.23024 0.33132 0.2625 C 0.33503 0.26496 0.33827 0.26805 0.34213 0.27052 C 0.34969 0.27561 0.34922 0.27515 0.35555 0.27731 C 0.36759 0.28935 0.35324 0.27654 0.36898 0.28534 C 0.37067 0.28626 0.37145 0.28842 0.37299 0.28935 C 0.37515 0.29058 0.37762 0.29104 0.37978 0.29213 C 0.38117 0.29274 0.3824 0.29398 0.38379 0.29475 C 0.38503 0.29537 0.38672 0.29537 0.3878 0.29614 C 0.38827 0.29629 0.3878 0.29706 0.3878 0.29753 " pathEditMode="relative" rAng="0" ptsTypes="AAAAAAAAAAAAAAAAAAAAAAAAAAA">
                                      <p:cBhvr>
                                        <p:cTn id="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98" y="148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1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97531E-6 L 3.33333E-6 0.00016 C -0.00201 0.00077 -0.01713 0.00726 -0.02022 0.00942 C -0.02948 0.01528 -0.03797 0.02238 -0.04723 0.02824 C -0.0909 0.05525 -0.07547 0.04445 -0.13071 0.0875 C -0.14491 0.09846 -0.15988 0.10849 -0.17253 0.12114 L -0.27485 0.22346 L -0.32732 0.27608 L -0.36775 0.31636 C -0.46003 0.40695 -0.35355 0.30077 -0.42562 0.37284 C -0.43287 0.38025 -0.44059 0.38688 -0.44723 0.3946 C -0.45355 0.4017 -0.45849 0.41034 -0.46605 0.41605 C -0.4679 0.41744 -0.46991 0.41852 -0.47145 0.42006 C -0.47639 0.425 -0.47439 0.425 -0.47824 0.42963 C -0.47948 0.43102 -0.48087 0.43226 -0.48226 0.43364 C -0.48395 0.43858 -0.48303 0.43719 -0.48627 0.44167 C -0.4909 0.44815 -0.49028 0.44476 -0.49028 0.44985 " pathEditMode="relative" rAng="0" ptsTypes="AAAAAAAAAAAAAAAAA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522" y="224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1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17284E-7 -4.19753E-6 L 6.17284E-7 0.00016 C -0.0054 0.00093 -0.0108 0.00294 -0.0162 0.00263 C -0.03303 0.00216 -0.0409 -0.00169 -0.05525 -0.00802 L -0.09707 -0.027 C -0.10509 -0.03055 -0.11404 -0.03256 -0.1213 -0.03765 C -0.12762 -0.04213 -0.13349 -0.04722 -0.14012 -0.05123 C -0.14707 -0.05524 -0.15478 -0.05787 -0.16173 -0.06188 C -0.16914 -0.06635 -0.17577 -0.07222 -0.18318 -0.07669 C -0.18935 -0.0804 -0.19599 -0.08271 -0.20216 -0.08611 C -0.20803 -0.0895 -0.21358 -0.09367 -0.2196 -0.09691 C -0.22346 -0.09907 -0.22809 -0.1 -0.23179 -0.10231 C -0.23935 -0.10709 -0.24537 -0.11404 -0.25324 -0.11851 C -0.28719 -0.13734 -0.24491 -0.11358 -0.27624 -0.13194 C -0.28025 -0.13426 -0.28441 -0.13611 -0.28827 -0.13873 C -0.29892 -0.14552 -0.31451 -0.16034 -0.32191 -0.16697 C -0.32608 -0.17052 -0.33025 -0.17392 -0.33411 -0.17777 C -0.34429 -0.18796 -0.33874 -0.1841 -0.35031 -0.18981 C -0.35247 -0.19259 -0.35463 -0.19521 -0.35695 -0.19784 C -0.35833 -0.19938 -0.35972 -0.20046 -0.36111 -0.202 C -0.36296 -0.20416 -0.36451 -0.20648 -0.36636 -0.20864 C -0.36898 -0.21142 -0.37176 -0.21404 -0.37454 -0.21682 C -0.37593 -0.21805 -0.37701 -0.21975 -0.37855 -0.22083 L -0.38256 -0.22345 C -0.38303 -0.2253 -0.38318 -0.22716 -0.38395 -0.22885 C -0.38503 -0.23132 -0.38673 -0.23333 -0.38796 -0.23564 C -0.38889 -0.23734 -0.38982 -0.23919 -0.39074 -0.24105 C -0.39259 -0.24506 -0.39398 -0.24922 -0.39599 -0.25308 C -0.39985 -0.26003 -0.4054 -0.26589 -0.40818 -0.2733 C -0.41574 -0.29351 -0.40787 -0.27453 -0.42037 -0.29753 C -0.42099 -0.29876 -0.42114 -0.3003 -0.42161 -0.30154 C -0.42161 -0.30138 -0.425 -0.30833 -0.42562 -0.30956 " pathEditMode="relative" rAng="0" ptsTypes="AAAAAAAAAAAAAAAAAAAAAAAAAAAAAAAA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81" y="-153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1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23457E-6 L -3.33333E-6 0.00015 C 0.01158 -0.00957 0.02161 -0.02145 0.03488 -0.0284 C 0.04445 -0.03333 0.05402 -0.03796 0.06327 -0.04321 C 0.07238 -0.0483 0.08087 -0.05463 0.09013 -0.05941 C 0.10957 -0.06898 0.12979 -0.07716 0.14939 -0.08627 L 0.198 -0.10911 C 0.23611 -0.12654 0.29723 -0.15185 0.33133 -0.16312 C 0.35726 -0.17161 0.38287 -0.18179 0.40942 -0.18858 C 0.42161 -0.19182 0.4338 -0.1946 0.44584 -0.19815 C 0.45402 -0.20046 0.46189 -0.2037 0.47007 -0.20617 C 0.47531 -0.20772 0.48087 -0.20864 0.48627 -0.21019 C 0.49167 -0.21173 0.50232 -0.21559 0.50232 -0.21543 C 0.50571 -0.2179 0.50787 -0.21945 0.51173 -0.22099 C 0.52932 -0.22747 0.50263 -0.21559 0.52392 -0.225 C 0.52577 -0.22577 0.52763 -0.22654 0.52932 -0.22778 C 0.54044 -0.23565 0.52824 -0.22917 0.53611 -0.23303 " pathEditMode="relative" rAng="0" ptsTypes="AAAAAAAAAAAAAAAAA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06" y="-116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1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87654E-7 -6.54321E-6 L 9.87654E-7 -6.54321E-6 C -0.00046 -0.00541 -0.00046 -0.01096 -0.00123 -0.01621 C -0.00185 -0.01991 -0.00355 -0.02331 -0.00401 -0.02701 C -0.00494 -0.03458 -0.00494 -0.04229 -0.00525 -0.04985 C -0.00494 -0.09075 -0.00617 -0.13164 -0.00401 -0.17238 C -0.00308 -0.19013 0.00124 -0.20741 0.00401 -0.22501 C 0.01698 -0.30201 0.00834 -0.25171 0.02284 -0.31513 C 0.025 -0.32408 0.02608 -0.33319 0.02824 -0.34214 C 0.04306 -0.39939 0.02948 -0.33427 0.03766 -0.37578 C 0.03812 -0.38025 0.03843 -0.38473 0.03905 -0.38921 C 0.04136 -0.40572 0.04367 -0.40371 0.04043 -0.42161 C 0.04013 -0.42316 0.03858 -0.42424 0.03766 -0.42562 L 0.03905 -0.44167 " pathEditMode="relative" ptsTypes="AAAAAAAAAAAAAA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10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87654E-7 1.7284E-6 L -9.87654E-7 0.00015 C -0.00972 -0.00494 -0.02299 -0.01173 -0.03241 -0.01482 C -0.03781 -0.01667 -0.04305 -0.01852 -0.04861 -0.02022 C -0.06018 -0.02377 -0.07886 -0.02886 -0.09028 -0.03102 C -0.11528 -0.03565 -0.14753 -0.03766 -0.17114 -0.04043 C -0.23858 -0.0483 -0.18179 -0.04367 -0.24784 -0.04985 C -0.2591 -0.05093 -0.27022 -0.05232 -0.28148 -0.05247 C -0.33534 -0.05324 -0.3892 -0.05247 -0.44305 -0.05247 " pathEditMode="relative" rAng="0" ptsTypes="AAAAAAAAA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60" y="-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10"/>
                            </p:stCondLst>
                            <p:childTnLst>
                              <p:par>
                                <p:cTn id="3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6296E-6 7.40741E-7 L 2.96296E-6 0.00015 C -0.00047 0.00571 -0.00077 0.01157 -0.00139 0.01744 C -0.0017 0.02145 -0.00278 0.02546 -0.00263 0.02963 C -0.00232 0.08472 -0.00124 0.13997 2.96296E-6 0.19522 C 0.00031 0.21003 0.00154 0.21358 0.00401 0.22747 C 0.00632 0.25802 0.00416 0.23349 0.00941 0.2733 C 0.00956 0.27454 0.01173 0.29444 0.01219 0.2963 C 0.01311 0.30031 0.01481 0.30432 0.0162 0.30833 L 0.01882 0.32716 C 0.01929 0.3304 0.01913 0.33364 0.02021 0.33657 L 0.02284 0.34475 C 0.02531 0.36142 0.02284 0.34676 0.027 0.36358 C 0.02747 0.36559 0.02762 0.36821 0.02824 0.37022 C 0.03024 0.37623 0.03503 0.38765 0.03503 0.38781 C 0.03549 0.39182 0.03487 0.39599 0.03642 0.4 C 0.0395 0.40756 0.04475 0.41404 0.04845 0.42145 C 0.05509 0.43457 0.05185 0.42886 0.05787 0.43904 C 0.05926 0.44414 0.05848 0.44522 0.06327 0.44846 C 0.0645 0.44923 0.06744 0.44984 0.06744 0.45 " pathEditMode="relative" rAng="0" ptsTypes="AAAAAAAAAAAAAAAAAAAA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5" y="2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1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g1fdd9ba82ed_0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61" y="3770408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1fdd9ba82ed_0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61" y="4883805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1fdd9ba82ed_0_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2714515" y="9383605"/>
            <a:ext cx="1177155" cy="5011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1fdd9ba82ed_0_97"/>
          <p:cNvSpPr txBox="1"/>
          <p:nvPr/>
        </p:nvSpPr>
        <p:spPr>
          <a:xfrm>
            <a:off x="289516" y="543548"/>
            <a:ext cx="6953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83434"/>
                </a:solidFill>
                <a:latin typeface="Arial"/>
                <a:ea typeface="Arial"/>
                <a:cs typeface="Arial"/>
                <a:sym typeface="Arial"/>
              </a:rPr>
              <a:t>1.기획배경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066" y="1642215"/>
            <a:ext cx="2388075" cy="435662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514" y="4758147"/>
            <a:ext cx="2854447" cy="424873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5455" y="6261904"/>
            <a:ext cx="1867161" cy="160042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6851" y="4476788"/>
            <a:ext cx="2150172" cy="481145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1737" y="590658"/>
            <a:ext cx="3172268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76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4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4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0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1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fdd9ba82ed_0_20"/>
          <p:cNvSpPr txBox="1"/>
          <p:nvPr/>
        </p:nvSpPr>
        <p:spPr>
          <a:xfrm>
            <a:off x="4100474" y="5017138"/>
            <a:ext cx="2084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JOUR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AUTOMNAL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5F2E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MIRIS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g1fdd9ba82ed_0_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61" y="3770408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1fdd9ba82ed_0_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61" y="4883805"/>
            <a:ext cx="626494" cy="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1fdd9ba82ed_0_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2714515" y="9383605"/>
            <a:ext cx="1177155" cy="5011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1fdd9ba82ed_0_20"/>
          <p:cNvSpPr txBox="1"/>
          <p:nvPr/>
        </p:nvSpPr>
        <p:spPr>
          <a:xfrm>
            <a:off x="289516" y="543548"/>
            <a:ext cx="695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g1fdd9ba82ed_0_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2636" y="1328504"/>
            <a:ext cx="9160368" cy="6711982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1fdd9ba82ed_0_20"/>
          <p:cNvSpPr txBox="1"/>
          <p:nvPr/>
        </p:nvSpPr>
        <p:spPr>
          <a:xfrm>
            <a:off x="328961" y="158658"/>
            <a:ext cx="96465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solidFill>
                  <a:srgbClr val="383434"/>
                </a:solidFill>
              </a:rPr>
              <a:t>오시옵소</a:t>
            </a:r>
            <a:endParaRPr sz="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g1fdd9ba82ed_0_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1913" y="2095561"/>
            <a:ext cx="3867048" cy="773409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1fdd9ba82ed_0_20"/>
          <p:cNvSpPr txBox="1"/>
          <p:nvPr/>
        </p:nvSpPr>
        <p:spPr>
          <a:xfrm>
            <a:off x="3278025" y="1546588"/>
            <a:ext cx="40230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 smtClean="0"/>
              <a:t>“</a:t>
            </a:r>
            <a:r>
              <a:rPr lang="ko-KR" altLang="en-US" sz="2600" dirty="0" smtClean="0"/>
              <a:t>네 옷장을 </a:t>
            </a:r>
            <a:r>
              <a:rPr lang="ko-KR" altLang="en-US" sz="2600" dirty="0" err="1" smtClean="0"/>
              <a:t>앱속으로</a:t>
            </a:r>
            <a:r>
              <a:rPr lang="en-US" altLang="ko-KR" sz="2600" dirty="0" smtClean="0"/>
              <a:t> </a:t>
            </a:r>
            <a:r>
              <a:rPr lang="en-US" sz="2600" dirty="0" smtClean="0"/>
              <a:t>”</a:t>
            </a:r>
            <a:endParaRPr sz="2600" dirty="0"/>
          </a:p>
        </p:txBody>
      </p:sp>
      <p:sp>
        <p:nvSpPr>
          <p:cNvPr id="187" name="Google Shape;187;g1fdd9ba82ed_0_20"/>
          <p:cNvSpPr txBox="1"/>
          <p:nvPr/>
        </p:nvSpPr>
        <p:spPr>
          <a:xfrm>
            <a:off x="2771913" y="0"/>
            <a:ext cx="47418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Calibri"/>
                <a:ea typeface="Calibri"/>
                <a:cs typeface="Calibri"/>
                <a:sym typeface="Calibri"/>
              </a:rPr>
              <a:t>O-Si-Opsso</a:t>
            </a:r>
            <a:endParaRPr sz="6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4272" y="2097253"/>
            <a:ext cx="3866202" cy="77324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3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/>
          <p:nvPr/>
        </p:nvSpPr>
        <p:spPr>
          <a:xfrm>
            <a:off x="289516" y="543548"/>
            <a:ext cx="6953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83434"/>
                </a:solidFill>
              </a:rPr>
              <a:t>2. </a:t>
            </a:r>
            <a:r>
              <a:rPr lang="en-US" sz="3200">
                <a:solidFill>
                  <a:srgbClr val="38343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솔루션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3" name="Google Shape;193;p4"/>
          <p:cNvSpPr txBox="1"/>
          <p:nvPr/>
        </p:nvSpPr>
        <p:spPr>
          <a:xfrm>
            <a:off x="289525" y="1341600"/>
            <a:ext cx="3143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Source Sans Pro"/>
                <a:ea typeface="Source Sans Pro"/>
                <a:cs typeface="Source Sans Pro"/>
                <a:sym typeface="Source Sans Pro"/>
              </a:rPr>
              <a:t> 2-1. Tech 아키텍쳐</a:t>
            </a:r>
            <a:endParaRPr sz="2500"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94" name="Google Shape;19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11025"/>
            <a:ext cx="9982199" cy="725152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"/>
          <p:cNvSpPr txBox="1"/>
          <p:nvPr/>
        </p:nvSpPr>
        <p:spPr>
          <a:xfrm>
            <a:off x="3190425" y="728350"/>
            <a:ext cx="470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구현가능성 / 옷을 편리하게 등록 / UI, UX 신경써서 /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fdd9ba82ed_1_31"/>
          <p:cNvSpPr txBox="1"/>
          <p:nvPr/>
        </p:nvSpPr>
        <p:spPr>
          <a:xfrm>
            <a:off x="224940" y="349625"/>
            <a:ext cx="6953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383434"/>
                </a:solidFill>
              </a:rPr>
              <a:t>2. </a:t>
            </a:r>
            <a:r>
              <a:rPr lang="en-US" sz="3200" dirty="0" err="1">
                <a:solidFill>
                  <a:srgbClr val="38343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솔루션</a:t>
            </a:r>
            <a:endParaRPr sz="18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7" name="Google Shape;227;g1fdd9ba82ed_1_31"/>
          <p:cNvSpPr txBox="1"/>
          <p:nvPr/>
        </p:nvSpPr>
        <p:spPr>
          <a:xfrm>
            <a:off x="435724" y="943418"/>
            <a:ext cx="4576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latin typeface="Nanum Gothic Coding"/>
                <a:ea typeface="Nanum Gothic Coding"/>
                <a:cs typeface="Nanum Gothic Coding"/>
                <a:sym typeface="Nanum Gothic Coding"/>
              </a:rPr>
              <a:t>2-2. ERD </a:t>
            </a:r>
            <a:r>
              <a:rPr lang="en-US" sz="2500" b="1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다이어그램</a:t>
            </a:r>
            <a:endParaRPr sz="2500" b="1" dirty="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16" y="1554480"/>
            <a:ext cx="9658047" cy="869372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327960" y="5014976"/>
            <a:ext cx="844744" cy="365760"/>
          </a:xfrm>
          <a:prstGeom prst="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옷</a:t>
            </a:r>
            <a:endParaRPr lang="ko-KR" altLang="en-US" sz="1600" b="1" dirty="0"/>
          </a:p>
        </p:txBody>
      </p:sp>
      <p:sp>
        <p:nvSpPr>
          <p:cNvPr id="7" name="직사각형 6"/>
          <p:cNvSpPr/>
          <p:nvPr/>
        </p:nvSpPr>
        <p:spPr>
          <a:xfrm>
            <a:off x="4352544" y="4882896"/>
            <a:ext cx="914400" cy="323088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사용자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1229313" y="7981188"/>
            <a:ext cx="877824" cy="408432"/>
          </a:xfrm>
          <a:prstGeom prst="rect">
            <a:avLst/>
          </a:prstGeom>
          <a:solidFill>
            <a:srgbClr val="FFC00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>
                <a:solidFill>
                  <a:schemeClr val="tx1"/>
                </a:solidFill>
              </a:rPr>
              <a:t>게시글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29313" y="2282948"/>
            <a:ext cx="914400" cy="323088"/>
          </a:xfrm>
          <a:prstGeom prst="rect">
            <a:avLst/>
          </a:prstGeom>
          <a:solidFill>
            <a:srgbClr val="5DCD3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태그</a:t>
            </a:r>
            <a:endParaRPr lang="ko-KR" altLang="en-US" b="1" dirty="0"/>
          </a:p>
        </p:txBody>
      </p:sp>
      <p:sp>
        <p:nvSpPr>
          <p:cNvPr id="15" name="직사각형 14"/>
          <p:cNvSpPr/>
          <p:nvPr/>
        </p:nvSpPr>
        <p:spPr>
          <a:xfrm>
            <a:off x="6739128" y="7221220"/>
            <a:ext cx="877824" cy="408432"/>
          </a:xfrm>
          <a:prstGeom prst="rect">
            <a:avLst/>
          </a:prstGeom>
          <a:solidFill>
            <a:srgbClr val="DD2342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</a:rPr>
              <a:t>옷장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012224" y="8389620"/>
            <a:ext cx="879290" cy="326967"/>
          </a:xfrm>
          <a:prstGeom prst="rect">
            <a:avLst/>
          </a:prstGeom>
          <a:solidFill>
            <a:srgbClr val="0DC5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 smtClean="0"/>
              <a:t>댓글</a:t>
            </a:r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462860" y="5276209"/>
            <a:ext cx="1101780" cy="48564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게시글</a:t>
            </a:r>
            <a:r>
              <a:rPr lang="ko-KR" altLang="en-US" dirty="0" smtClean="0">
                <a:solidFill>
                  <a:schemeClr val="tx1"/>
                </a:solidFill>
              </a:rPr>
              <a:t> 사진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392424" y="4131943"/>
            <a:ext cx="1194816" cy="363106"/>
          </a:xfrm>
          <a:prstGeom prst="rect">
            <a:avLst/>
          </a:prstGeom>
          <a:solidFill>
            <a:srgbClr val="5DCD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게시글</a:t>
            </a:r>
            <a:r>
              <a:rPr lang="ko-KR" altLang="en-US" dirty="0" smtClean="0"/>
              <a:t> 태그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8014208" y="5875020"/>
            <a:ext cx="962152" cy="520192"/>
          </a:xfrm>
          <a:prstGeom prst="rect">
            <a:avLst/>
          </a:prstGeom>
          <a:solidFill>
            <a:srgbClr val="F09A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옷장 등록한 옷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521824" y="1208528"/>
            <a:ext cx="914400" cy="323088"/>
          </a:xfrm>
          <a:prstGeom prst="rect">
            <a:avLst/>
          </a:prstGeom>
          <a:solidFill>
            <a:srgbClr val="F814FD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계절</a:t>
            </a:r>
            <a:endParaRPr lang="ko-KR" altLang="en-US" b="1" dirty="0"/>
          </a:p>
        </p:txBody>
      </p:sp>
      <p:sp>
        <p:nvSpPr>
          <p:cNvPr id="22" name="직사각형 21"/>
          <p:cNvSpPr/>
          <p:nvPr/>
        </p:nvSpPr>
        <p:spPr>
          <a:xfrm>
            <a:off x="6819392" y="1231695"/>
            <a:ext cx="1194816" cy="36310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옷사진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5681472" y="2941782"/>
            <a:ext cx="1194816" cy="36310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옷사진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8580120" y="2444492"/>
            <a:ext cx="1062643" cy="323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</a:rPr>
              <a:t>색깔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</TotalTime>
  <Words>290</Words>
  <Application>Microsoft Office PowerPoint</Application>
  <PresentationFormat>사용자 지정</PresentationFormat>
  <Paragraphs>109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Libre Baskerville</vt:lpstr>
      <vt:lpstr>Calibri</vt:lpstr>
      <vt:lpstr>Source Sans Pro</vt:lpstr>
      <vt:lpstr>맑은 고딕</vt:lpstr>
      <vt:lpstr>Nanum Gothic Coding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multicampus</cp:lastModifiedBy>
  <cp:revision>50</cp:revision>
  <dcterms:created xsi:type="dcterms:W3CDTF">2023-01-25T14:53:32Z</dcterms:created>
  <dcterms:modified xsi:type="dcterms:W3CDTF">2023-01-26T08:48:18Z</dcterms:modified>
</cp:coreProperties>
</file>